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4" r:id="rId5"/>
    <p:sldId id="285" r:id="rId6"/>
    <p:sldId id="286" r:id="rId7"/>
    <p:sldId id="267" r:id="rId8"/>
    <p:sldId id="287" r:id="rId9"/>
    <p:sldId id="278" r:id="rId10"/>
    <p:sldId id="282" r:id="rId11"/>
    <p:sldId id="283" r:id="rId12"/>
    <p:sldId id="279" r:id="rId13"/>
    <p:sldId id="284" r:id="rId14"/>
    <p:sldId id="280" r:id="rId15"/>
    <p:sldId id="281" r:id="rId16"/>
    <p:sldId id="288" r:id="rId17"/>
    <p:sldId id="290" r:id="rId18"/>
    <p:sldId id="289" r:id="rId19"/>
    <p:sldId id="26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111" d="100"/>
          <a:sy n="111" d="100"/>
        </p:scale>
        <p:origin x="7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4AEB3-61CD-4D6D-B9E2-ED03B8C91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0914EC-BE99-4503-9397-E0B1A5421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F50A9-A514-4EF8-9C5B-4840B724B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A2525-F7C0-43D5-8B3D-93C8AC16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FADC7F-072B-45F1-B214-A1BF292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3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64F5A-7FBA-4CA9-B217-DBB245CF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161B94-FBA5-494C-BF31-8A34EF1A1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641585-7A16-4244-B93B-868A1A0D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042F9-27EB-44AC-A8FC-7F1AA3DF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76FE1-F72B-4468-BC4E-20D7D99C1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1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91DE99-FF4C-483C-A60C-FD7AF60A6C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CAD002-BF47-46A8-AC36-97BBE623AE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382D3-3A52-489F-940B-8BC42620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B4D50-04E8-4EEF-823F-C0606697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AB7D1-4B7B-492A-B7EF-5581B465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18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5206B-B9C3-4B26-842D-1653271A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41330-4697-41A0-9155-A2CF42E8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17C1B-7211-4CBB-B7F1-8798404C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FCE54-F502-4F10-BEE1-58E5BFDC4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4CB086-1155-4331-AD97-9F0AFD17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817A3-E434-47E4-AB3F-F9A5D2B3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09B07-944C-4F2A-BAC9-98E0BA7CC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C0FD0-FACB-471B-A504-4F614216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8EAC4-3492-4CA9-8275-A53C6EEB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5894D0-1611-4048-80F6-ADDF2C48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47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D28F15-7795-4574-9F79-1256E696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A2A00-26A9-4743-BEC2-3A47CEB63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C7C9FE-A76F-4EEC-BD38-738650DB3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BDA958-2FD4-41FF-9B4B-8C0B42D9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70B8B8-CA90-424E-9CFD-B1E90218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8C777-80D1-4481-B1D1-7764AE1E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13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30073-9A3E-4998-847C-0D03C2FF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2D155-92FE-43B8-908C-93E489ADE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9EAA6A-5C45-4E3B-B780-FB8A56B9A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D03E91-9ACD-4749-8688-142EAFD0E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70835C-BE0C-4648-82EF-F8789902B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2649BB-D079-4B10-A421-19A3C2F6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044050-0F0F-4329-905F-E927FDD4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09E80C-B3BC-4E51-B06D-A2114073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83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73184-10A8-4C66-AA1D-309A6E1F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90A7ED-B56F-4582-B792-FE93ABC5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34E799-3849-45E7-A304-CFD6D8E2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93F36D-0CB2-419B-843D-45216A92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0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0BA582-BBAF-4AE8-943D-C0DF597A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3479C4-F3C7-4DEF-A202-865B9372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C24A5C-3133-4DA9-A403-392993B2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25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6D3EB-BBD7-440A-9B5E-4D8DF8B8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CE584-7FE0-421D-8641-5DF19B37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7A7B56-9ED7-46AC-A61C-FCAF964BD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093E8E-3DD3-4C16-AB74-78F3F8988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1D7222-8E28-407C-B6C4-70786708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BC2BE6-75F5-4694-84A9-CD4097C0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5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20AB1-50D3-4AEB-AA00-EBE223D4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4AFA8B-9288-4B5A-B03E-37E6CCABD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55AB6-4AA2-4990-800C-3F1600A53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D70D90-C059-4470-8CED-047DC9B2A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49EDF-820B-4B37-B6D1-A38473747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1CAF5-A0E2-4C4E-B61C-DF29FF86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1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0EE752-E2FD-4DC8-AE92-13E44DEF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33FB3-E45C-4886-B7E1-1D0696E4A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2D443-EC48-4E0C-99AC-E5FB0E05B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72067-1EDB-4B46-A962-DD632E72B9E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C54D9-90F2-4767-9E23-F892117E9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D8B317-5966-4C23-930D-62BD337C1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FDA75-DB1B-4EA3-BE73-4B09B1E1E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3209C32-9535-4BB6-A879-83A9BACE4C1E}"/>
              </a:ext>
            </a:extLst>
          </p:cNvPr>
          <p:cNvSpPr/>
          <p:nvPr/>
        </p:nvSpPr>
        <p:spPr>
          <a:xfrm>
            <a:off x="1055440" y="0"/>
            <a:ext cx="3528392" cy="4149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A5F6C19-C7E8-499D-BE9D-90918584856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055440" y="4437112"/>
            <a:ext cx="1339718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5127E8-2A60-478F-A57D-1BC198B0F5AA}"/>
              </a:ext>
            </a:extLst>
          </p:cNvPr>
          <p:cNvSpPr txBox="1"/>
          <p:nvPr/>
        </p:nvSpPr>
        <p:spPr>
          <a:xfrm>
            <a:off x="2395158" y="425244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C0EFC-61C5-4C68-9579-4EF561176100}"/>
              </a:ext>
            </a:extLst>
          </p:cNvPr>
          <p:cNvSpPr txBox="1"/>
          <p:nvPr/>
        </p:nvSpPr>
        <p:spPr>
          <a:xfrm>
            <a:off x="920141" y="2852936"/>
            <a:ext cx="91614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</a:t>
            </a:r>
            <a:r>
              <a:rPr lang="ko-KR" altLang="en-US" sz="10000" dirty="0"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웨어설계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CCD15-CCAA-47B4-B768-C066F6814A93}"/>
              </a:ext>
            </a:extLst>
          </p:cNvPr>
          <p:cNvSpPr txBox="1"/>
          <p:nvPr/>
        </p:nvSpPr>
        <p:spPr>
          <a:xfrm>
            <a:off x="941049" y="4725144"/>
            <a:ext cx="6048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ea typeface="나눔고딕 ExtraBold" panose="020D0904000000000000"/>
              </a:rPr>
              <a:t>자취생을 위한 중고 물품 경매 어플리케이션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69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4144015" cy="620688"/>
            <a:chOff x="263352" y="0"/>
            <a:chExt cx="4144015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3999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소프트웨어 상세 설계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GUI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설계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F2BB286D-46DA-4E99-9240-790AECD51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2943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52143184" descr="EMB00000048655c">
            <a:extLst>
              <a:ext uri="{FF2B5EF4-FFF2-40B4-BE49-F238E27FC236}">
                <a16:creationId xmlns:a16="http://schemas.microsoft.com/office/drawing/2014/main" id="{DFA33196-05E1-437C-B56E-2D0ED376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2" y="1382451"/>
            <a:ext cx="6046478" cy="472844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452152256" descr="EMB00000048655d">
            <a:extLst>
              <a:ext uri="{FF2B5EF4-FFF2-40B4-BE49-F238E27FC236}">
                <a16:creationId xmlns:a16="http://schemas.microsoft.com/office/drawing/2014/main" id="{5E374C77-6C33-4D96-8C5B-93BE158F5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5" y="1382451"/>
            <a:ext cx="5953436" cy="472844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4450189" cy="620688"/>
            <a:chOff x="263352" y="0"/>
            <a:chExt cx="4450189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4305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소프트웨어 상세 설계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설계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239CB072-94F3-4A24-A554-C06F0EC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661BD4-D652-413E-A474-AF3AA52F9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0995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A64057-3875-4F89-97FB-182273C1A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7BE70-AF1B-452E-85B4-B500FFF8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1A6F7B-0F59-4568-B23E-100FB0F9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11364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BB286D-46DA-4E99-9240-790AECD51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12943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5174561-0ED5-4FE5-A48B-B7EC2A0B7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788" y="4148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411B393-187E-47B1-B07A-24CC1A49F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59" y="1099591"/>
            <a:ext cx="17231121" cy="617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81923200" descr="EMB00000048655e">
            <a:extLst>
              <a:ext uri="{FF2B5EF4-FFF2-40B4-BE49-F238E27FC236}">
                <a16:creationId xmlns:a16="http://schemas.microsoft.com/office/drawing/2014/main" id="{81238BB9-9E4F-4F27-AD52-C8E10BF2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00" y="1035402"/>
            <a:ext cx="9001000" cy="544769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5192379" cy="620688"/>
            <a:chOff x="263352" y="0"/>
            <a:chExt cx="5192379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5048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소프트웨어 주요 기능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Sequence Diagram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239CB072-94F3-4A24-A554-C06F0EC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661BD4-D652-413E-A474-AF3AA52F9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0995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A24911C-B251-40B5-8F77-055F1EBCF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2460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A74885-F68D-422E-9D9D-DE6E285EF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7" y="8012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AC63B63-9916-43BD-8221-577F4B923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8" y="1099042"/>
            <a:ext cx="12837960" cy="50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73843056" descr="EMB0000053c823c">
            <a:extLst>
              <a:ext uri="{FF2B5EF4-FFF2-40B4-BE49-F238E27FC236}">
                <a16:creationId xmlns:a16="http://schemas.microsoft.com/office/drawing/2014/main" id="{2BEDEF67-AE30-4E6E-BE9D-84BE9A29F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8" y="1556241"/>
            <a:ext cx="5996352" cy="374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C9064E0C-90E1-4ED5-AD4F-2332B19AC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782" y="1084648"/>
            <a:ext cx="12914809" cy="505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73841472" descr="EMB0000053c823f">
            <a:extLst>
              <a:ext uri="{FF2B5EF4-FFF2-40B4-BE49-F238E27FC236}">
                <a16:creationId xmlns:a16="http://schemas.microsoft.com/office/drawing/2014/main" id="{35028455-A587-4C80-9586-79A06262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783" y="1541848"/>
            <a:ext cx="5968834" cy="37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579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5192379" cy="620688"/>
            <a:chOff x="263352" y="0"/>
            <a:chExt cx="5192379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5048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소프트웨어 주요 기능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Sequence Diagram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239CB072-94F3-4A24-A554-C06F0EC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661BD4-D652-413E-A474-AF3AA52F9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0995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A24911C-B251-40B5-8F77-055F1EBCF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2460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A74885-F68D-422E-9D9D-DE6E285EF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7" y="8012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1508CBA-28DB-4805-8EB9-AC818C3D6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9816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73845072" descr="EMB0000053c8242">
            <a:extLst>
              <a:ext uri="{FF2B5EF4-FFF2-40B4-BE49-F238E27FC236}">
                <a16:creationId xmlns:a16="http://schemas.microsoft.com/office/drawing/2014/main" id="{A197ED0A-970A-4B2D-B425-6A61BB4A0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376415"/>
            <a:ext cx="7943142" cy="488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5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5856022" cy="620688"/>
            <a:chOff x="263352" y="0"/>
            <a:chExt cx="5856022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5711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소프트웨어 주요 기능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Communication Diagram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239CB072-94F3-4A24-A554-C06F0EC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661BD4-D652-413E-A474-AF3AA52F9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0995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A64057-3875-4F89-97FB-182273C1A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7BE70-AF1B-452E-85B4-B500FFF8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73814688" descr="EMB0000053c8245">
            <a:extLst>
              <a:ext uri="{FF2B5EF4-FFF2-40B4-BE49-F238E27FC236}">
                <a16:creationId xmlns:a16="http://schemas.microsoft.com/office/drawing/2014/main" id="{1F03F35F-4D61-4E26-86BC-2A891075E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449311"/>
            <a:ext cx="5616623" cy="4309097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_x273815408" descr="EMB0000053c8248">
            <a:extLst>
              <a:ext uri="{FF2B5EF4-FFF2-40B4-BE49-F238E27FC236}">
                <a16:creationId xmlns:a16="http://schemas.microsoft.com/office/drawing/2014/main" id="{56C7D3CA-8D80-4FB0-A54B-4A26A0D6C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9813"/>
            <a:ext cx="5760640" cy="4309097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F7A043-2E8C-401F-804C-22324377A41B}"/>
              </a:ext>
            </a:extLst>
          </p:cNvPr>
          <p:cNvSpPr txBox="1"/>
          <p:nvPr/>
        </p:nvSpPr>
        <p:spPr>
          <a:xfrm>
            <a:off x="335360" y="105273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&lt;Upload my product Use-case&gt;</a:t>
            </a: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CE89CA-C020-4B31-B15F-E2EFC4C1A23A}"/>
              </a:ext>
            </a:extLst>
          </p:cNvPr>
          <p:cNvSpPr txBox="1"/>
          <p:nvPr/>
        </p:nvSpPr>
        <p:spPr>
          <a:xfrm>
            <a:off x="6095999" y="105273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&lt;Auction Use-case&gt;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7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5693798" cy="620688"/>
            <a:chOff x="263352" y="0"/>
            <a:chExt cx="5693798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5549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소프트웨어 주요 기능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State Machine Diagram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239CB072-94F3-4A24-A554-C06F0EC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661BD4-D652-413E-A474-AF3AA52F9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0995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A64057-3875-4F89-97FB-182273C1A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7BE70-AF1B-452E-85B4-B500FFF8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1A6F7B-0F59-4568-B23E-100FB0F9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11364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33211968" descr="EMB0000053c824f">
            <a:extLst>
              <a:ext uri="{FF2B5EF4-FFF2-40B4-BE49-F238E27FC236}">
                <a16:creationId xmlns:a16="http://schemas.microsoft.com/office/drawing/2014/main" id="{32E3A3F3-90DB-49DE-AC87-A469861F8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987" y="1136402"/>
            <a:ext cx="7816025" cy="5104244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09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2658993" cy="620688"/>
            <a:chOff x="263352" y="0"/>
            <a:chExt cx="2658993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2514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06. Test Plan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및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Result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239CB072-94F3-4A24-A554-C06F0EC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661BD4-D652-413E-A474-AF3AA52F9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0995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A64057-3875-4F89-97FB-182273C1A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7BE70-AF1B-452E-85B4-B500FFF8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1A6F7B-0F59-4568-B23E-100FB0F9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11364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C28F3C-1BD1-43B4-8510-9698009A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51" y="2195512"/>
            <a:ext cx="4276725" cy="2019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FAD31-4F56-4A56-8B62-BE3884AB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195512"/>
            <a:ext cx="43434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2658993" cy="620688"/>
            <a:chOff x="263352" y="0"/>
            <a:chExt cx="2658993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2514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07. Test Plan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및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Result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239CB072-94F3-4A24-A554-C06F0EC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661BD4-D652-413E-A474-AF3AA52F9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0995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A64057-3875-4F89-97FB-182273C1A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7BE70-AF1B-452E-85B4-B500FFF8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1A6F7B-0F59-4568-B23E-100FB0F9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11364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94A6C-E748-45A8-899A-823B9A635EE4}"/>
              </a:ext>
            </a:extLst>
          </p:cNvPr>
          <p:cNvSpPr txBox="1"/>
          <p:nvPr/>
        </p:nvSpPr>
        <p:spPr>
          <a:xfrm>
            <a:off x="4904400" y="980728"/>
            <a:ext cx="111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2. </a:t>
            </a:r>
            <a:r>
              <a:rPr lang="ko-KR" altLang="en-US" sz="1400" dirty="0"/>
              <a:t>회원가입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4EDD8F-9233-44EC-BD04-830392879CE0}"/>
              </a:ext>
            </a:extLst>
          </p:cNvPr>
          <p:cNvSpPr txBox="1"/>
          <p:nvPr/>
        </p:nvSpPr>
        <p:spPr>
          <a:xfrm>
            <a:off x="9048328" y="945703"/>
            <a:ext cx="109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3. </a:t>
            </a:r>
            <a:r>
              <a:rPr lang="ko-KR" altLang="en-US" sz="1400" dirty="0"/>
              <a:t>로그인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A01A7-A9C7-43B1-88E6-E366BDE88510}"/>
              </a:ext>
            </a:extLst>
          </p:cNvPr>
          <p:cNvSpPr txBox="1"/>
          <p:nvPr/>
        </p:nvSpPr>
        <p:spPr>
          <a:xfrm>
            <a:off x="567936" y="982513"/>
            <a:ext cx="1423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latin typeface="+mj-lt"/>
              </a:rPr>
              <a:t>1. </a:t>
            </a:r>
            <a:r>
              <a:rPr lang="ko-KR" altLang="en-US" sz="1400" dirty="0">
                <a:latin typeface="+mj-lt"/>
              </a:rPr>
              <a:t>제품등록</a:t>
            </a:r>
          </a:p>
        </p:txBody>
      </p:sp>
      <p:pic>
        <p:nvPicPr>
          <p:cNvPr id="11" name="테스트-제품등록">
            <a:hlinkClick r:id="" action="ppaction://media"/>
            <a:extLst>
              <a:ext uri="{FF2B5EF4-FFF2-40B4-BE49-F238E27FC236}">
                <a16:creationId xmlns:a16="http://schemas.microsoft.com/office/drawing/2014/main" id="{B59D7D12-311C-41E5-B6B2-417D91DE1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3226" y="1480777"/>
            <a:ext cx="2360446" cy="5150064"/>
          </a:xfrm>
          <a:prstGeom prst="rect">
            <a:avLst/>
          </a:prstGeom>
        </p:spPr>
      </p:pic>
      <p:pic>
        <p:nvPicPr>
          <p:cNvPr id="13" name="테스트- 회원가입">
            <a:hlinkClick r:id="" action="ppaction://media"/>
            <a:extLst>
              <a:ext uri="{FF2B5EF4-FFF2-40B4-BE49-F238E27FC236}">
                <a16:creationId xmlns:a16="http://schemas.microsoft.com/office/drawing/2014/main" id="{701CCC96-7191-4495-A6E7-0A639F1222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15880" y="1480777"/>
            <a:ext cx="2360446" cy="5150064"/>
          </a:xfrm>
          <a:prstGeom prst="rect">
            <a:avLst/>
          </a:prstGeom>
        </p:spPr>
      </p:pic>
      <p:pic>
        <p:nvPicPr>
          <p:cNvPr id="14" name="테스트-로그인">
            <a:hlinkClick r:id="" action="ppaction://media"/>
            <a:extLst>
              <a:ext uri="{FF2B5EF4-FFF2-40B4-BE49-F238E27FC236}">
                <a16:creationId xmlns:a16="http://schemas.microsoft.com/office/drawing/2014/main" id="{CE0B3F62-0AFD-44CC-B0D9-9FFD579A0F5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48328" y="1407369"/>
            <a:ext cx="2360446" cy="51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1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2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4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1720274" cy="620688"/>
            <a:chOff x="263352" y="0"/>
            <a:chExt cx="1720274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08.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시연 영상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239CB072-94F3-4A24-A554-C06F0EC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3661BD4-D652-413E-A474-AF3AA52F9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0995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EA64057-3875-4F89-97FB-182273C1A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7BE70-AF1B-452E-85B4-B500FFF8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1A6F7B-0F59-4568-B23E-100FB0F90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32" y="11364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옥션 영상">
            <a:hlinkClick r:id="" action="ppaction://media"/>
            <a:extLst>
              <a:ext uri="{FF2B5EF4-FFF2-40B4-BE49-F238E27FC236}">
                <a16:creationId xmlns:a16="http://schemas.microsoft.com/office/drawing/2014/main" id="{F370E145-1346-4C4C-9B60-27E054BEB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5183" y="850027"/>
            <a:ext cx="2703934" cy="58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F93206-C7C5-4291-B000-3F134DB49218}"/>
              </a:ext>
            </a:extLst>
          </p:cNvPr>
          <p:cNvSpPr txBox="1"/>
          <p:nvPr/>
        </p:nvSpPr>
        <p:spPr>
          <a:xfrm>
            <a:off x="5158082" y="2882423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BDC8D-C1B4-46AD-A08A-D1BEBF7F3CAC}"/>
              </a:ext>
            </a:extLst>
          </p:cNvPr>
          <p:cNvSpPr txBox="1"/>
          <p:nvPr/>
        </p:nvSpPr>
        <p:spPr>
          <a:xfrm>
            <a:off x="5009002" y="3501008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소프트웨어설계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9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329130F-B97C-428E-99FA-BE435541328F}"/>
              </a:ext>
            </a:extLst>
          </p:cNvPr>
          <p:cNvCxnSpPr>
            <a:cxnSpLocks/>
          </p:cNvCxnSpPr>
          <p:nvPr/>
        </p:nvCxnSpPr>
        <p:spPr>
          <a:xfrm>
            <a:off x="4655840" y="3429000"/>
            <a:ext cx="2880320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3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3209C32-9535-4BB6-A879-83A9BACE4C1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C1FB2-F911-4359-B665-F48ED4AED5D6}"/>
              </a:ext>
            </a:extLst>
          </p:cNvPr>
          <p:cNvSpPr txBox="1"/>
          <p:nvPr/>
        </p:nvSpPr>
        <p:spPr>
          <a:xfrm>
            <a:off x="119336" y="5515089"/>
            <a:ext cx="31983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93206-C7C5-4291-B000-3F134DB49218}"/>
              </a:ext>
            </a:extLst>
          </p:cNvPr>
          <p:cNvSpPr txBox="1"/>
          <p:nvPr/>
        </p:nvSpPr>
        <p:spPr>
          <a:xfrm>
            <a:off x="10082164" y="836712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157CF-D3D8-4F35-978C-5A1720E7FE70}"/>
              </a:ext>
            </a:extLst>
          </p:cNvPr>
          <p:cNvSpPr txBox="1"/>
          <p:nvPr/>
        </p:nvSpPr>
        <p:spPr>
          <a:xfrm>
            <a:off x="9977145" y="1663920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관리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70B4C3-7406-47EB-AE32-CE2A9D83FADC}"/>
              </a:ext>
            </a:extLst>
          </p:cNvPr>
          <p:cNvSpPr txBox="1"/>
          <p:nvPr/>
        </p:nvSpPr>
        <p:spPr>
          <a:xfrm>
            <a:off x="9373838" y="2546956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기능 및 동작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7880D-A5F4-4C71-AF21-762BB87FBA4C}"/>
              </a:ext>
            </a:extLst>
          </p:cNvPr>
          <p:cNvSpPr txBox="1"/>
          <p:nvPr/>
        </p:nvSpPr>
        <p:spPr>
          <a:xfrm>
            <a:off x="9306511" y="3374164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04.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 상세설계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32D-5E42-4EFA-91E2-74332166F9F0}"/>
              </a:ext>
            </a:extLst>
          </p:cNvPr>
          <p:cNvSpPr txBox="1"/>
          <p:nvPr/>
        </p:nvSpPr>
        <p:spPr>
          <a:xfrm>
            <a:off x="9224758" y="4199892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소프트웨어 주요 기능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DBAA9-C2E8-4F1F-9BAF-567EF1907ECE}"/>
              </a:ext>
            </a:extLst>
          </p:cNvPr>
          <p:cNvSpPr txBox="1"/>
          <p:nvPr/>
        </p:nvSpPr>
        <p:spPr>
          <a:xfrm>
            <a:off x="9493981" y="5026700"/>
            <a:ext cx="251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06. Test Plan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9F022-372D-4671-8F34-F9D464094525}"/>
              </a:ext>
            </a:extLst>
          </p:cNvPr>
          <p:cNvSpPr txBox="1"/>
          <p:nvPr/>
        </p:nvSpPr>
        <p:spPr>
          <a:xfrm>
            <a:off x="10432700" y="5729071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07.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연상</a:t>
            </a:r>
            <a:endParaRPr lang="en-US" altLang="ko-KR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84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D18C845-C952-42C4-867B-ED7E1126E9E7}"/>
              </a:ext>
            </a:extLst>
          </p:cNvPr>
          <p:cNvGrpSpPr/>
          <p:nvPr/>
        </p:nvGrpSpPr>
        <p:grpSpPr>
          <a:xfrm>
            <a:off x="263352" y="0"/>
            <a:ext cx="2181939" cy="620688"/>
            <a:chOff x="263352" y="0"/>
            <a:chExt cx="2181939" cy="62068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067DF0D-3239-4CF4-93BD-774BDCF43F57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B54F18A-8272-477E-90B4-328CE09D2ED6}"/>
                </a:ext>
              </a:extLst>
            </p:cNvPr>
            <p:cNvSpPr txBox="1"/>
            <p:nvPr/>
          </p:nvSpPr>
          <p:spPr>
            <a:xfrm>
              <a:off x="407554" y="251356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개요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7DFCC4-39D7-4BBB-9DA9-4B630C5A6FBE}"/>
              </a:ext>
            </a:extLst>
          </p:cNvPr>
          <p:cNvSpPr txBox="1"/>
          <p:nvPr/>
        </p:nvSpPr>
        <p:spPr>
          <a:xfrm>
            <a:off x="867656" y="4951884"/>
            <a:ext cx="1026890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en-US" altLang="ko-KR" dirty="0"/>
              <a:t>1</a:t>
            </a:r>
            <a:r>
              <a:rPr lang="ko-KR" altLang="en-US" dirty="0"/>
              <a:t>인 가구 수의 증가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en-US" altLang="ko-KR" dirty="0"/>
              <a:t>1</a:t>
            </a:r>
            <a:r>
              <a:rPr lang="ko-KR" altLang="en-US" dirty="0"/>
              <a:t>인 가구가 필요한 물품을 전부 새로 사기에는 금전적인 부담이 큼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en-US" altLang="ko-KR" dirty="0"/>
              <a:t>1</a:t>
            </a:r>
            <a:r>
              <a:rPr lang="ko-KR" altLang="en-US" dirty="0"/>
              <a:t>인 가구만을 위한 중고 물품 경매 어플리케이션의 부재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854F12C-AF52-499D-B2E8-E83C0D152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7958" y="818034"/>
            <a:ext cx="13413971" cy="41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_x281910240" descr="EMB00000048653e">
            <a:extLst>
              <a:ext uri="{FF2B5EF4-FFF2-40B4-BE49-F238E27FC236}">
                <a16:creationId xmlns:a16="http://schemas.microsoft.com/office/drawing/2014/main" id="{328556DA-C3ED-4A1A-8E12-55481E266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74434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81910456" descr="EMB00000048653f">
            <a:extLst>
              <a:ext uri="{FF2B5EF4-FFF2-40B4-BE49-F238E27FC236}">
                <a16:creationId xmlns:a16="http://schemas.microsoft.com/office/drawing/2014/main" id="{984C7BCE-B6F7-4BEE-975A-E549C314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476114"/>
            <a:ext cx="3168352" cy="319935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C3E9D63-7FAB-48F5-B859-CCCDDA521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8414" y="901592"/>
            <a:ext cx="14006402" cy="559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D18C845-C952-42C4-867B-ED7E1126E9E7}"/>
              </a:ext>
            </a:extLst>
          </p:cNvPr>
          <p:cNvGrpSpPr/>
          <p:nvPr/>
        </p:nvGrpSpPr>
        <p:grpSpPr>
          <a:xfrm>
            <a:off x="263352" y="0"/>
            <a:ext cx="2181939" cy="620688"/>
            <a:chOff x="263352" y="0"/>
            <a:chExt cx="2181939" cy="62068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067DF0D-3239-4CF4-93BD-774BDCF43F57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B54F18A-8272-477E-90B4-328CE09D2ED6}"/>
                </a:ext>
              </a:extLst>
            </p:cNvPr>
            <p:cNvSpPr txBox="1"/>
            <p:nvPr/>
          </p:nvSpPr>
          <p:spPr>
            <a:xfrm>
              <a:off x="407554" y="251356"/>
              <a:ext cx="2037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개요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D19CB9-2883-49C4-AF14-7890016110CA}"/>
              </a:ext>
            </a:extLst>
          </p:cNvPr>
          <p:cNvSpPr txBox="1"/>
          <p:nvPr/>
        </p:nvSpPr>
        <p:spPr>
          <a:xfrm>
            <a:off x="7752184" y="4012029"/>
            <a:ext cx="35283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금전적으로 여유롭지 못한 경우</a:t>
            </a:r>
            <a:r>
              <a:rPr lang="en-US" altLang="ko-KR" dirty="0"/>
              <a:t>, </a:t>
            </a:r>
            <a:r>
              <a:rPr lang="ko-KR" altLang="en-US" dirty="0"/>
              <a:t>합리적인 가격으로 구매 가능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잦은 이사로 발생하는 중고 물품을 경매에 올리기 가능</a:t>
            </a:r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개인의 필요성에 따라 안전하게 거래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1BD480-2B81-4759-840D-2138388F282E}"/>
              </a:ext>
            </a:extLst>
          </p:cNvPr>
          <p:cNvSpPr txBox="1"/>
          <p:nvPr/>
        </p:nvSpPr>
        <p:spPr>
          <a:xfrm>
            <a:off x="7752184" y="1078835"/>
            <a:ext cx="35283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기존 기록 관련 </a:t>
            </a:r>
            <a:r>
              <a:rPr lang="ko-KR" altLang="en-US" dirty="0" err="1"/>
              <a:t>어플들의</a:t>
            </a:r>
            <a:r>
              <a:rPr lang="ko-KR" altLang="en-US" dirty="0"/>
              <a:t> 기능 제한과 유사성</a:t>
            </a:r>
            <a:endParaRPr lang="en-US" altLang="ko-KR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시장 가격보다 싸게 구입할 수 있는 경매 시스템 필요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시중에서 찾기 힘든 물품의 경우 가격 산정의 어려움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BECA5-BB6D-4A46-AEC2-092743BE3498}"/>
              </a:ext>
            </a:extLst>
          </p:cNvPr>
          <p:cNvSpPr txBox="1"/>
          <p:nvPr/>
        </p:nvSpPr>
        <p:spPr>
          <a:xfrm>
            <a:off x="7844372" y="3507973"/>
            <a:ext cx="1584176" cy="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3"/>
                </a:solidFill>
              </a:rPr>
              <a:t>목적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48FD7-4032-4249-8D6A-B7B14914FCB7}"/>
              </a:ext>
            </a:extLst>
          </p:cNvPr>
          <p:cNvSpPr txBox="1"/>
          <p:nvPr/>
        </p:nvSpPr>
        <p:spPr>
          <a:xfrm>
            <a:off x="7844372" y="559713"/>
            <a:ext cx="1584176" cy="37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3"/>
                </a:solidFill>
              </a:rPr>
              <a:t>필요성</a:t>
            </a:r>
          </a:p>
        </p:txBody>
      </p:sp>
      <p:pic>
        <p:nvPicPr>
          <p:cNvPr id="12" name="_x281917944" descr="EMB000000486542">
            <a:extLst>
              <a:ext uri="{FF2B5EF4-FFF2-40B4-BE49-F238E27FC236}">
                <a16:creationId xmlns:a16="http://schemas.microsoft.com/office/drawing/2014/main" id="{E997EAB5-09B2-47A7-B0F2-6F6C2666F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931389"/>
            <a:ext cx="4824536" cy="3214186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40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5823A4-57F4-4F0D-BE9F-B4E96C1C6D96}"/>
              </a:ext>
            </a:extLst>
          </p:cNvPr>
          <p:cNvGrpSpPr/>
          <p:nvPr/>
        </p:nvGrpSpPr>
        <p:grpSpPr>
          <a:xfrm>
            <a:off x="263352" y="0"/>
            <a:ext cx="2055303" cy="620688"/>
            <a:chOff x="263352" y="0"/>
            <a:chExt cx="2055303" cy="620688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3188055-59B2-4233-A1C1-B5070AB571AB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997FA09-77BC-4C65-AB22-86F7CDF27753}"/>
                </a:ext>
              </a:extLst>
            </p:cNvPr>
            <p:cNvSpPr txBox="1"/>
            <p:nvPr/>
          </p:nvSpPr>
          <p:spPr>
            <a:xfrm>
              <a:off x="407554" y="251356"/>
              <a:ext cx="191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7DAB3B-0D5D-459E-A260-0F9D60E7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9" y="785940"/>
            <a:ext cx="9917162" cy="58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A43DBB8-3AF1-43B9-BAA3-151905BD401F}"/>
              </a:ext>
            </a:extLst>
          </p:cNvPr>
          <p:cNvSpPr/>
          <p:nvPr/>
        </p:nvSpPr>
        <p:spPr>
          <a:xfrm>
            <a:off x="263352" y="0"/>
            <a:ext cx="144016" cy="5579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783649-2AF6-487A-998B-8ABC9A1D31A2}"/>
              </a:ext>
            </a:extLst>
          </p:cNvPr>
          <p:cNvSpPr/>
          <p:nvPr/>
        </p:nvSpPr>
        <p:spPr>
          <a:xfrm>
            <a:off x="0" y="3205585"/>
            <a:ext cx="12192000" cy="4468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C2CCEA4-EA93-400D-A134-58E02585987B}"/>
              </a:ext>
            </a:extLst>
          </p:cNvPr>
          <p:cNvSpPr/>
          <p:nvPr/>
        </p:nvSpPr>
        <p:spPr>
          <a:xfrm>
            <a:off x="551385" y="2492894"/>
            <a:ext cx="1872210" cy="187221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38068-13B9-4908-B1F7-02358AB2EC95}"/>
              </a:ext>
            </a:extLst>
          </p:cNvPr>
          <p:cNvSpPr txBox="1"/>
          <p:nvPr/>
        </p:nvSpPr>
        <p:spPr>
          <a:xfrm>
            <a:off x="620580" y="4727094"/>
            <a:ext cx="1733167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 fontAlgn="base" latinLnBrk="0"/>
            <a:r>
              <a:rPr lang="ko-KR" altLang="en-US" dirty="0">
                <a:solidFill>
                  <a:schemeClr val="bg1"/>
                </a:solidFill>
              </a:rPr>
              <a:t>프로젝트 총괄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 fontAlgn="base" latinLnBrk="0"/>
            <a:r>
              <a:rPr lang="ko-KR" altLang="en-US" dirty="0">
                <a:solidFill>
                  <a:schemeClr val="bg1"/>
                </a:solidFill>
              </a:rPr>
              <a:t>경매 목록 개발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6AD50A-F56A-4AD9-A5EB-31906E2B514A}"/>
              </a:ext>
            </a:extLst>
          </p:cNvPr>
          <p:cNvGrpSpPr/>
          <p:nvPr/>
        </p:nvGrpSpPr>
        <p:grpSpPr>
          <a:xfrm>
            <a:off x="263352" y="0"/>
            <a:ext cx="2055303" cy="620688"/>
            <a:chOff x="263352" y="0"/>
            <a:chExt cx="2055303" cy="62068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EB8378-F7DE-4266-AE38-71DFE49DE903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001C4E-30B0-463D-BD3D-E983FA11CE35}"/>
                </a:ext>
              </a:extLst>
            </p:cNvPr>
            <p:cNvSpPr txBox="1"/>
            <p:nvPr/>
          </p:nvSpPr>
          <p:spPr>
            <a:xfrm>
              <a:off x="407554" y="251356"/>
              <a:ext cx="191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관리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19AFFCF4-AD1D-429A-937A-4892675F8DCB}"/>
              </a:ext>
            </a:extLst>
          </p:cNvPr>
          <p:cNvSpPr/>
          <p:nvPr/>
        </p:nvSpPr>
        <p:spPr>
          <a:xfrm>
            <a:off x="9768913" y="2478743"/>
            <a:ext cx="1872210" cy="187221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8DED23-D052-4DB6-8E7B-E1EADF237AFC}"/>
              </a:ext>
            </a:extLst>
          </p:cNvPr>
          <p:cNvSpPr/>
          <p:nvPr/>
        </p:nvSpPr>
        <p:spPr>
          <a:xfrm>
            <a:off x="3623894" y="2474260"/>
            <a:ext cx="1872210" cy="187221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B20D2E7-2221-49EA-B0B4-BB6363197681}"/>
              </a:ext>
            </a:extLst>
          </p:cNvPr>
          <p:cNvSpPr/>
          <p:nvPr/>
        </p:nvSpPr>
        <p:spPr>
          <a:xfrm>
            <a:off x="6696403" y="2492894"/>
            <a:ext cx="1872210" cy="187221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D51AA-33A9-4C36-BC4E-32B4C91E2C99}"/>
              </a:ext>
            </a:extLst>
          </p:cNvPr>
          <p:cNvSpPr txBox="1"/>
          <p:nvPr/>
        </p:nvSpPr>
        <p:spPr>
          <a:xfrm>
            <a:off x="911424" y="3198167"/>
            <a:ext cx="115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양영인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524DE9-1688-46C4-8703-D50CD0A7336A}"/>
              </a:ext>
            </a:extLst>
          </p:cNvPr>
          <p:cNvSpPr txBox="1"/>
          <p:nvPr/>
        </p:nvSpPr>
        <p:spPr>
          <a:xfrm>
            <a:off x="4004064" y="3198167"/>
            <a:ext cx="115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이동훈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82487C-DD5E-45EC-896C-9F99F071BF22}"/>
              </a:ext>
            </a:extLst>
          </p:cNvPr>
          <p:cNvSpPr txBox="1"/>
          <p:nvPr/>
        </p:nvSpPr>
        <p:spPr>
          <a:xfrm>
            <a:off x="7096704" y="3198167"/>
            <a:ext cx="115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한수진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A9285-2272-4D0D-A7DD-48BDE9704238}"/>
              </a:ext>
            </a:extLst>
          </p:cNvPr>
          <p:cNvSpPr txBox="1"/>
          <p:nvPr/>
        </p:nvSpPr>
        <p:spPr>
          <a:xfrm>
            <a:off x="10189343" y="3198167"/>
            <a:ext cx="115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황연우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2D201-79C8-4445-83B1-A4C1ED75DDCE}"/>
              </a:ext>
            </a:extLst>
          </p:cNvPr>
          <p:cNvSpPr txBox="1"/>
          <p:nvPr/>
        </p:nvSpPr>
        <p:spPr>
          <a:xfrm>
            <a:off x="3973721" y="4727097"/>
            <a:ext cx="1189749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 fontAlgn="base" latinLnBrk="0"/>
            <a:r>
              <a:rPr lang="en-US" altLang="ko-KR" dirty="0">
                <a:solidFill>
                  <a:schemeClr val="bg1"/>
                </a:solidFill>
              </a:rPr>
              <a:t>DB</a:t>
            </a:r>
            <a:r>
              <a:rPr lang="ko-KR" altLang="en-US" dirty="0">
                <a:solidFill>
                  <a:schemeClr val="bg1"/>
                </a:solidFill>
              </a:rPr>
              <a:t>관리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 fontAlgn="base" latinLnBrk="0"/>
            <a:r>
              <a:rPr lang="ko-KR" altLang="en-US" dirty="0">
                <a:solidFill>
                  <a:schemeClr val="bg1"/>
                </a:solidFill>
              </a:rPr>
              <a:t>개발 총괄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E6B1B9-FF66-4EA5-B0CA-84E6B14544DF}"/>
              </a:ext>
            </a:extLst>
          </p:cNvPr>
          <p:cNvSpPr txBox="1"/>
          <p:nvPr/>
        </p:nvSpPr>
        <p:spPr>
          <a:xfrm>
            <a:off x="6659215" y="4727096"/>
            <a:ext cx="1964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 fontAlgn="base" latinLnBrk="0"/>
            <a:r>
              <a:rPr lang="ko-KR" altLang="en-US" dirty="0">
                <a:solidFill>
                  <a:schemeClr val="bg1"/>
                </a:solidFill>
              </a:rPr>
              <a:t>문서 정리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 fontAlgn="base" latinLnBrk="0"/>
            <a:r>
              <a:rPr lang="ko-KR" altLang="en-US" dirty="0">
                <a:solidFill>
                  <a:schemeClr val="bg1"/>
                </a:solidFill>
              </a:rPr>
              <a:t>경매 페이지 개발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94E4DF-D003-44FA-9F05-6F172098B280}"/>
              </a:ext>
            </a:extLst>
          </p:cNvPr>
          <p:cNvSpPr txBox="1"/>
          <p:nvPr/>
        </p:nvSpPr>
        <p:spPr>
          <a:xfrm>
            <a:off x="10118960" y="4727095"/>
            <a:ext cx="1189749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pPr algn="ctr" fontAlgn="base" latinLnBrk="0"/>
            <a:r>
              <a:rPr lang="ko-KR" altLang="en-US" dirty="0">
                <a:solidFill>
                  <a:schemeClr val="bg1"/>
                </a:solidFill>
              </a:rPr>
              <a:t>테스팅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 fontAlgn="base" latinLnBrk="0"/>
            <a:r>
              <a:rPr lang="ko-KR" altLang="en-US" dirty="0">
                <a:solidFill>
                  <a:schemeClr val="bg1"/>
                </a:solidFill>
              </a:rPr>
              <a:t>입찰 개발</a:t>
            </a:r>
          </a:p>
        </p:txBody>
      </p:sp>
    </p:spTree>
    <p:extLst>
      <p:ext uri="{BB962C8B-B14F-4D97-AF65-F5344CB8AC3E}">
        <p14:creationId xmlns:p14="http://schemas.microsoft.com/office/powerpoint/2010/main" val="1702945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D18C845-C952-42C4-867B-ED7E1126E9E7}"/>
              </a:ext>
            </a:extLst>
          </p:cNvPr>
          <p:cNvGrpSpPr/>
          <p:nvPr/>
        </p:nvGrpSpPr>
        <p:grpSpPr>
          <a:xfrm>
            <a:off x="263352" y="0"/>
            <a:ext cx="4964752" cy="620688"/>
            <a:chOff x="263352" y="0"/>
            <a:chExt cx="4964752" cy="62068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067DF0D-3239-4CF4-93BD-774BDCF43F57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B54F18A-8272-477E-90B4-328CE09D2ED6}"/>
                </a:ext>
              </a:extLst>
            </p:cNvPr>
            <p:cNvSpPr txBox="1"/>
            <p:nvPr/>
          </p:nvSpPr>
          <p:spPr>
            <a:xfrm>
              <a:off x="407554" y="251356"/>
              <a:ext cx="4820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기능 및 동작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en-US" altLang="ko-KR" dirty="0">
                  <a:solidFill>
                    <a:srgbClr val="404040"/>
                  </a:solidFill>
                </a:rPr>
                <a:t>Use-case Diagram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D0A692C1-8D61-4A8F-A95D-9BDD54F7E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796" y="414845"/>
            <a:ext cx="7905456" cy="57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C6575-0DD0-4934-8594-E5AFFF305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8600062" cy="62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81899080" descr="EMB000000486549">
            <a:extLst>
              <a:ext uri="{FF2B5EF4-FFF2-40B4-BE49-F238E27FC236}">
                <a16:creationId xmlns:a16="http://schemas.microsoft.com/office/drawing/2014/main" id="{170627CC-D48D-4DD9-AEEA-36971AC61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20" y="872044"/>
            <a:ext cx="9336360" cy="57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234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D18C845-C952-42C4-867B-ED7E1126E9E7}"/>
              </a:ext>
            </a:extLst>
          </p:cNvPr>
          <p:cNvGrpSpPr/>
          <p:nvPr/>
        </p:nvGrpSpPr>
        <p:grpSpPr>
          <a:xfrm>
            <a:off x="263352" y="0"/>
            <a:ext cx="5376725" cy="620688"/>
            <a:chOff x="263352" y="0"/>
            <a:chExt cx="5376725" cy="62068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067DF0D-3239-4CF4-93BD-774BDCF43F57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B54F18A-8272-477E-90B4-328CE09D2ED6}"/>
                </a:ext>
              </a:extLst>
            </p:cNvPr>
            <p:cNvSpPr txBox="1"/>
            <p:nvPr/>
          </p:nvSpPr>
          <p:spPr>
            <a:xfrm>
              <a:off x="407554" y="251356"/>
              <a:ext cx="523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시스템 기능 및 동작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BPM Activity</a:t>
              </a:r>
              <a:r>
                <a:rPr lang="en-US" altLang="ko-KR" dirty="0">
                  <a:solidFill>
                    <a:srgbClr val="404040"/>
                  </a:solidFill>
                </a:rPr>
                <a:t> Diagram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0BC6575-0DD0-4934-8594-E5AFFF305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8600062" cy="62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273839528" descr="EMB0000053c8233">
            <a:extLst>
              <a:ext uri="{FF2B5EF4-FFF2-40B4-BE49-F238E27FC236}">
                <a16:creationId xmlns:a16="http://schemas.microsoft.com/office/drawing/2014/main" id="{2DCB4593-4EC9-491C-9DCE-3DC9429E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761" y="684034"/>
            <a:ext cx="5208477" cy="6096460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37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C25C52-24B1-426D-A042-3E812EC7DD3A}"/>
              </a:ext>
            </a:extLst>
          </p:cNvPr>
          <p:cNvGrpSpPr/>
          <p:nvPr/>
        </p:nvGrpSpPr>
        <p:grpSpPr>
          <a:xfrm>
            <a:off x="263352" y="0"/>
            <a:ext cx="4703463" cy="620688"/>
            <a:chOff x="263352" y="0"/>
            <a:chExt cx="4703463" cy="6206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32B8B7-3211-4372-98AE-BC2C80D72DC8}"/>
                </a:ext>
              </a:extLst>
            </p:cNvPr>
            <p:cNvSpPr/>
            <p:nvPr/>
          </p:nvSpPr>
          <p:spPr>
            <a:xfrm>
              <a:off x="263352" y="0"/>
              <a:ext cx="144016" cy="5579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33879-4B30-4685-8DFE-F3601D541F63}"/>
                </a:ext>
              </a:extLst>
            </p:cNvPr>
            <p:cNvSpPr txBox="1"/>
            <p:nvPr/>
          </p:nvSpPr>
          <p:spPr>
            <a:xfrm>
              <a:off x="407554" y="251356"/>
              <a:ext cx="4559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04. </a:t>
              </a:r>
              <a:r>
                <a:rPr lang="ko-KR" altLang="en-US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소프트웨어 상세 설계 </a:t>
              </a:r>
              <a:r>
                <a:rPr lang="en-US" altLang="ko-KR" dirty="0">
                  <a:solidFill>
                    <a:srgbClr val="40404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Class Diagram</a:t>
              </a:r>
              <a:endParaRPr lang="en-US" altLang="ko-KR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239CB072-94F3-4A24-A554-C06F0ECA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73842840" descr="EMB0000053c8236">
            <a:extLst>
              <a:ext uri="{FF2B5EF4-FFF2-40B4-BE49-F238E27FC236}">
                <a16:creationId xmlns:a16="http://schemas.microsoft.com/office/drawing/2014/main" id="{D11206CD-063C-444A-82C2-D4DD5FAEE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05622"/>
            <a:ext cx="8352928" cy="58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3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274</Words>
  <Application>Microsoft Office PowerPoint</Application>
  <PresentationFormat>와이드스크린</PresentationFormat>
  <Paragraphs>61</Paragraphs>
  <Slides>19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나눔고딕</vt:lpstr>
      <vt:lpstr>나눔고딕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20171016</dc:creator>
  <cp:lastModifiedBy>연우 황</cp:lastModifiedBy>
  <cp:revision>51</cp:revision>
  <dcterms:created xsi:type="dcterms:W3CDTF">2019-03-13T00:22:21Z</dcterms:created>
  <dcterms:modified xsi:type="dcterms:W3CDTF">2019-12-17T16:59:02Z</dcterms:modified>
</cp:coreProperties>
</file>